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0" r:id="rId4"/>
    <p:sldId id="289" r:id="rId5"/>
    <p:sldId id="259" r:id="rId6"/>
    <p:sldId id="279" r:id="rId7"/>
    <p:sldId id="286" r:id="rId8"/>
    <p:sldId id="280" r:id="rId9"/>
    <p:sldId id="281" r:id="rId10"/>
    <p:sldId id="266" r:id="rId11"/>
    <p:sldId id="283" r:id="rId12"/>
    <p:sldId id="284" r:id="rId13"/>
    <p:sldId id="282" r:id="rId14"/>
    <p:sldId id="270" r:id="rId15"/>
    <p:sldId id="271" r:id="rId16"/>
    <p:sldId id="285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7513" autoAdjust="0"/>
  </p:normalViewPr>
  <p:slideViewPr>
    <p:cSldViewPr>
      <p:cViewPr>
        <p:scale>
          <a:sx n="82" d="100"/>
          <a:sy n="82" d="100"/>
        </p:scale>
        <p:origin x="-1570" y="-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13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0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8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2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5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44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9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3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6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63FE6-FB9C-4F11-8457-718040A79A5B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F6EED-65EE-4CF7-8849-14AF199FF2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87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microsoft.com/office/2007/relationships/hdphoto" Target="../media/hdphoto14.wdp"/><Relationship Id="rId4" Type="http://schemas.microsoft.com/office/2007/relationships/hdphoto" Target="../media/hdphoto12.wdp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29.png"/><Relationship Id="rId4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9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2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microsoft.com/office/2007/relationships/hdphoto" Target="../media/hdphoto2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60040" y="2276872"/>
            <a:ext cx="7772400" cy="1470025"/>
          </a:xfrm>
        </p:spPr>
        <p:txBody>
          <a:bodyPr/>
          <a:lstStyle/>
          <a:p>
            <a:r>
              <a:rPr lang="ru-RU" b="1" dirty="0" smtClean="0"/>
              <a:t>ДОРОЖНАЯ КАРТА</a:t>
            </a:r>
            <a:br>
              <a:rPr lang="ru-RU" b="1" dirty="0" smtClean="0"/>
            </a:br>
            <a:r>
              <a:rPr lang="ru-RU" b="1" dirty="0" smtClean="0"/>
              <a:t>ДЛЯ ПРЕДПРИНИМАТЕЛЯ</a:t>
            </a:r>
            <a:endParaRPr lang="ru-RU" b="1" dirty="0"/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760040" y="426323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или как минимумом средств обеспечить максимум пожарной безопасности</a:t>
            </a:r>
            <a:endParaRPr lang="ru-RU" dirty="0"/>
          </a:p>
        </p:txBody>
      </p:sp>
      <p:sp>
        <p:nvSpPr>
          <p:cNvPr id="5" name="AutoShape 6" descr="https://apf39.mail.ru/cgi-bin/readmsg/%D0%93%D0%A3.png?id=13851009470000000651%3B0%3B1&amp;exif=1&amp;bs=2675&amp;bl=468793&amp;ct=image%2Fpng&amp;cn=%D0%93%D0%A3.pn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86" y="404664"/>
            <a:ext cx="867146" cy="144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6" y="510036"/>
            <a:ext cx="1268191" cy="1334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2978" y="476672"/>
            <a:ext cx="58638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Консультативный совет при начальнике Главного управления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МЧС России по г. Санкт-Петербургу по вопросам снятия избыточных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административных барьеров в сфере предпринимательской деятельности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79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дорожная карта\НУЖНОЕ\человечки\3D-человечки\wallpapers 41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271" y1="22801" x2="21271" y2="22801"/>
                        <a14:foregroundMark x1="69682" y1="49511" x2="69682" y2="49511"/>
                        <a14:foregroundMark x1="71394" y1="47557" x2="71394" y2="47557"/>
                        <a14:foregroundMark x1="69927" y1="46580" x2="69927" y2="46580"/>
                        <a14:foregroundMark x1="69682" y1="90879" x2="69682" y2="90879"/>
                        <a14:foregroundMark x1="32518" y1="4235" x2="32518" y2="4235"/>
                        <a14:foregroundMark x1="27873" y1="35831" x2="27873" y2="35831"/>
                        <a14:foregroundMark x1="24939" y1="45928" x2="24939" y2="45928"/>
                        <a14:foregroundMark x1="26406" y1="48208" x2="26406" y2="48208"/>
                        <a14:foregroundMark x1="60391" y1="28664" x2="60391" y2="28664"/>
                        <a14:foregroundMark x1="61858" y1="30945" x2="61858" y2="30945"/>
                        <a14:foregroundMark x1="62103" y1="34202" x2="62103" y2="342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83" y="4960092"/>
            <a:ext cx="2019416" cy="15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82752" y="3587532"/>
            <a:ext cx="6365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«Точкой старта» на данном пути является момент времени, когда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предприниматель обнаружил себя (по ИНН) или используемый объект защиты (по адресу)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уже утвержденном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плане проведения плановых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проверок, опубликованном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официальном сайте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Главного управления МЧС России по Санкт-Петербургу или сайте Прокуратуры.</a:t>
            </a:r>
          </a:p>
        </p:txBody>
      </p:sp>
      <p:pic>
        <p:nvPicPr>
          <p:cNvPr id="28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1887190" y="825632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низ 28"/>
          <p:cNvSpPr/>
          <p:nvPr/>
        </p:nvSpPr>
        <p:spPr>
          <a:xfrm rot="16200000">
            <a:off x="2942257" y="1165956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45627" y="1127984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4329407" y="1165956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32777" y="1127984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16200000">
            <a:off x="5701827" y="1165956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05197" y="1127984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презентации\картинки и т.д\человечки\век. 3д Люди\22 (4)-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9974" y1="35306" x2="24179" y2="35700"/>
                        <a14:foregroundMark x1="28252" y1="56410" x2="34034" y2="56410"/>
                        <a14:foregroundMark x1="48226" y1="75740" x2="61104" y2="82051"/>
                        <a14:foregroundMark x1="27727" y1="36489" x2="22996" y2="35306"/>
                        <a14:backgroundMark x1="94744" y1="76726" x2="82654" y2="89546"/>
                        <a14:backgroundMark x1="73850" y1="87771" x2="84231" y2="80079"/>
                        <a14:backgroundMark x1="53088" y1="68836" x2="53088" y2="68836"/>
                        <a14:backgroundMark x1="51511" y1="68442" x2="47832" y2="70020"/>
                        <a14:backgroundMark x1="12615" y1="65878" x2="15637" y2="68836"/>
                        <a14:backgroundMark x1="16032" y1="66075" x2="17740" y2="68047"/>
                        <a14:backgroundMark x1="26018" y1="68836" x2="27727" y2="67653"/>
                        <a14:backgroundMark x1="26544" y1="67456" x2="26544" y2="67456"/>
                        <a14:backgroundMark x1="28647" y1="68836" x2="28647" y2="68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97" y="4586346"/>
            <a:ext cx="2961873" cy="19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907704" y="2156913"/>
            <a:ext cx="674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Данный путь состоит из 3-х действий (шагов) и характерен тем, что предприниматель своевременно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озадачился вопросом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оптимизации затрат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требований пожарной безопасности 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  2-ой </a:t>
            </a:r>
          </a:p>
        </p:txBody>
      </p:sp>
      <p:pic>
        <p:nvPicPr>
          <p:cNvPr id="2050" name="Picture 2" descr="D:\5-РАБОТА (ГУ МЧС РОССИИ по СПб)\ВСЕ ДЛЯ ПРЕЗЕНТАЦИЙ\клипарты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0" y="1953123"/>
            <a:ext cx="1240035" cy="12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10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дорожная карта\НУЖНОЕ\человечки\16-03  3d business people\41826464_S (6)-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4751" r="85683">
                        <a14:foregroundMark x1="43601" y1="9111" x2="48807" y2="9111"/>
                        <a14:foregroundMark x1="31670" y1="47289" x2="38178" y2="38612"/>
                        <a14:foregroundMark x1="35358" y1="35358" x2="30369" y2="47939"/>
                        <a14:foregroundMark x1="27549" y1="49241" x2="22343" y2="48590"/>
                        <a14:foregroundMark x1="28416" y1="48807" x2="26681" y2="48156"/>
                        <a14:foregroundMark x1="26030" y1="48590" x2="23861" y2="47939"/>
                        <a14:foregroundMark x1="26030" y1="52061" x2="22777" y2="56616"/>
                        <a14:foregroundMark x1="69414" y1="37093" x2="66594" y2="42950"/>
                        <a14:foregroundMark x1="60087" y1="35358" x2="67462" y2="32321"/>
                        <a14:foregroundMark x1="43818" y1="28633" x2="37093" y2="33189"/>
                        <a14:foregroundMark x1="37093" y1="32321" x2="43167" y2="28633"/>
                        <a14:foregroundMark x1="43384" y1="28416" x2="38829" y2="30369"/>
                        <a14:foregroundMark x1="53362" y1="85033" x2="59002" y2="89588"/>
                        <a14:foregroundMark x1="56182" y1="85033" x2="59870" y2="89588"/>
                        <a14:foregroundMark x1="60087" y1="89805" x2="60954" y2="91106"/>
                        <a14:foregroundMark x1="54664" y1="74837" x2="55098" y2="84165"/>
                        <a14:foregroundMark x1="55748" y1="8460" x2="50976" y2="7809"/>
                        <a14:foregroundMark x1="49241" y1="7592" x2="44685" y2="8243"/>
                        <a14:foregroundMark x1="43818" y1="8243" x2="42082" y2="9111"/>
                        <a14:foregroundMark x1="56182" y1="9111" x2="51410" y2="6725"/>
                        <a14:foregroundMark x1="49675" y1="6725" x2="46204" y2="6725"/>
                        <a14:foregroundMark x1="43167" y1="8243" x2="46204" y2="6508"/>
                        <a14:foregroundMark x1="41866" y1="8460" x2="41866" y2="8460"/>
                        <a14:foregroundMark x1="43818" y1="7375" x2="43384" y2="7375"/>
                        <a14:foregroundMark x1="44685" y1="7158" x2="44685" y2="7158"/>
                        <a14:foregroundMark x1="49458" y1="6725" x2="49458" y2="6725"/>
                        <a14:foregroundMark x1="48373" y1="6291" x2="48373" y2="6291"/>
                        <a14:foregroundMark x1="49675" y1="6291" x2="49675" y2="6291"/>
                        <a14:foregroundMark x1="54230" y1="7592" x2="54230" y2="7592"/>
                        <a14:foregroundMark x1="51410" y1="6725" x2="51410" y2="6725"/>
                        <a14:foregroundMark x1="41215" y1="9111" x2="41215" y2="9111"/>
                        <a14:foregroundMark x1="73970" y1="27766" x2="70282" y2="8677"/>
                        <a14:foregroundMark x1="75488" y1="36659" x2="75922" y2="41649"/>
                        <a14:foregroundMark x1="63774" y1="49892" x2="75271" y2="44902"/>
                        <a14:foregroundMark x1="55748" y1="38395" x2="57701" y2="49024"/>
                        <a14:foregroundMark x1="36443" y1="79393" x2="34490" y2="86985"/>
                        <a14:foregroundMark x1="37310" y1="92842" x2="40130" y2="92191"/>
                        <a14:foregroundMark x1="34056" y1="89805" x2="34707" y2="90672"/>
                        <a14:foregroundMark x1="35141" y1="92191" x2="34707" y2="91323"/>
                        <a14:backgroundMark x1="53579" y1="28416" x2="53579" y2="28416"/>
                        <a14:backgroundMark x1="55531" y1="42299" x2="55531" y2="42299"/>
                        <a14:backgroundMark x1="44685" y1="88286" x2="45553" y2="95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3" r="13998"/>
          <a:stretch/>
        </p:blipFill>
        <p:spPr bwMode="auto">
          <a:xfrm>
            <a:off x="820711" y="764704"/>
            <a:ext cx="1426130" cy="191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495638" y="890973"/>
            <a:ext cx="5904656" cy="315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5638" y="1342509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Пригласить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аудитора для оценки соответствия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 защиты требованиям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путем независимой оценки пожарного риска.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14771" y="2564904"/>
            <a:ext cx="5396188" cy="315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5426" y="2996952"/>
            <a:ext cx="687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Выполнить разработанный аудитором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 мер по обеспечению выполнения условий, при которых объект защиты будет соответствовать требованиям 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4" y="4454254"/>
            <a:ext cx="787874" cy="7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75396" y="4221088"/>
            <a:ext cx="6728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этом: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поиск аудитора и проведение им независимой оценки пожарного риска может повлечь обоснованные временные затраты;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даты начала проведения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проверки,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указанной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плане, предприниматель уже должен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иметь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руках зарегистрированное заключение с выводом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выполнении условий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соответствия.</a:t>
            </a:r>
          </a:p>
        </p:txBody>
      </p:sp>
      <p:pic>
        <p:nvPicPr>
          <p:cNvPr id="23" name="Picture 25" descr="1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92" y="5085184"/>
            <a:ext cx="850198" cy="7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543964" y="6021288"/>
            <a:ext cx="8204500" cy="315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достижения желаемого результата приступать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движению целесообразно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незамедлительно!</a:t>
            </a:r>
          </a:p>
        </p:txBody>
      </p:sp>
    </p:spTree>
    <p:extLst>
      <p:ext uri="{BB962C8B-B14F-4D97-AF65-F5344CB8AC3E}">
        <p14:creationId xmlns:p14="http://schemas.microsoft.com/office/powerpoint/2010/main" val="21943477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07802" y="548680"/>
            <a:ext cx="6408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Запланированная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плановая проверка будет проведена в установленный срок,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однако, благодаря наличию у предпринимателя заключения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независимой оценке пожарного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риска с выводом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выполнении условий соответствия объекта защиты требованиям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безопасности, ее проведение будет носить определенные особенности.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15" y="739143"/>
            <a:ext cx="817649" cy="8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лександр\Desktop\12-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82" y="2051967"/>
            <a:ext cx="103595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986939" y="4005064"/>
            <a:ext cx="5545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проверке должностное лицо органа ГПН: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проведет анализ документов, характеризующих пожарную опасность объекта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защиты, для оценки правомочности выбранных аудитором исходных данных;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обследует объект защиты для оценки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соответствия требованиям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безопасности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только в части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выполнения организационных мероприятий – требований «Правил противопожарного режима в Российской Федерации»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11215" y="2204864"/>
            <a:ext cx="5812632" cy="315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721694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Предъявить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заключение о независимой оценке пожарного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риска должностному лицу,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проводящему проверку,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момент начала ее проведения (при ознакомлении с распоряжением).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ександр\Desktop\челы пож-PNG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3516" y1="27246" x2="64063" y2="26270"/>
                        <a14:foregroundMark x1="68652" y1="28223" x2="83008" y2="35742"/>
                        <a14:foregroundMark x1="86230" y1="41602" x2="92383" y2="54883"/>
                        <a14:foregroundMark x1="25781" y1="33594" x2="20215" y2="38379"/>
                        <a14:foregroundMark x1="26758" y1="5469" x2="29395" y2="9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9282"/>
            <a:ext cx="2651288" cy="26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089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25353" y="917431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организационных мероприятий по обеспечению пожарной безопасности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наличие организационно-распорядительных документов по организации обучения мерам пожарной безопасности, а также знания требований пожарной безопасности в пределах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компетенции;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426150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ходе проведения проверки будет проверяться: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34888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персонала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действиям в случае возникновения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пожара;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поведения людей, порядок организации производства и (или)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объекта защиты;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306896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лицензии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организации, выполнявшей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объекте защиты работы, подлежащие лицензированию в области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наличие сведений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показателях пожарной опасности и мерах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 при обращении с веществами, материалами, изделиями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оборудованием, подлежащих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подтверждению соответствия требованиям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E:\презентации\картинки и т.д\человечки\Business - 3D people clipart photos\3D Character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9" y="4637781"/>
            <a:ext cx="2536917" cy="190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932541" y="4804295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Вместе с тем, инспектором ГПН будут проведены тренировочные занятия с персоналом объекта по действиям в случае возникновения пожара (при наличии нескольких смен – в каждой смене), а также инструктажи о мерах пожарной безопасности как на производстве, так и в быту.</a:t>
            </a:r>
          </a:p>
        </p:txBody>
      </p:sp>
      <p:pic>
        <p:nvPicPr>
          <p:cNvPr id="4098" name="Picture 2" descr="C:\Users\Александр\Desktop\челы для редакции\depositphotos_32371969-Fire-extinguisher-set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934" y1="72656" x2="48828" y2="67090"/>
                        <a14:foregroundMark x1="9277" y1="62500" x2="48828" y2="64160"/>
                        <a14:foregroundMark x1="68555" y1="73535" x2="69531" y2="77441"/>
                        <a14:foregroundMark x1="84277" y1="28613" x2="83203" y2="40332"/>
                        <a14:foregroundMark x1="13086" y1="19727" x2="9766" y2="28613"/>
                        <a14:foregroundMark x1="10059" y1="32227" x2="9473" y2="48145"/>
                        <a14:foregroundMark x1="15332" y1="37012" x2="18262" y2="46289"/>
                        <a14:foregroundMark x1="79199" y1="32031" x2="86621" y2="31543"/>
                        <a14:foregroundMark x1="27344" y1="10742" x2="36621" y2="10156"/>
                        <a14:foregroundMark x1="58887" y1="9180" x2="78418" y2="9961"/>
                        <a14:foregroundMark x1="83105" y1="9668" x2="84473" y2="9668"/>
                        <a14:foregroundMark x1="17188" y1="20801" x2="22070" y2="20117"/>
                        <a14:foregroundMark x1="21582" y1="8594" x2="21582" y2="8594"/>
                        <a14:foregroundMark x1="9863" y1="48828" x2="12500" y2="50586"/>
                        <a14:foregroundMark x1="87109" y1="74023" x2="85254" y2="79492"/>
                        <a14:foregroundMark x1="73340" y1="64160" x2="83398" y2="63965"/>
                        <a14:foregroundMark x1="84277" y1="62891" x2="85547" y2="64746"/>
                        <a14:foregroundMark x1="68555" y1="62793" x2="69629" y2="62500"/>
                        <a14:foregroundMark x1="66602" y1="63574" x2="66602" y2="63574"/>
                        <a14:foregroundMark x1="69141" y1="62305" x2="65137" y2="62109"/>
                        <a14:foregroundMark x1="67969" y1="63867" x2="64746" y2="64160"/>
                        <a14:foregroundMark x1="13574" y1="49805" x2="12793" y2="50684"/>
                        <a14:foregroundMark x1="8008" y1="60938" x2="5371" y2="62109"/>
                        <a14:foregroundMark x1="7910" y1="61035" x2="4004" y2="60645"/>
                        <a14:foregroundMark x1="73828" y1="63965" x2="83594" y2="62500"/>
                        <a14:foregroundMark x1="83203" y1="7031" x2="85645" y2="7031"/>
                        <a14:foregroundMark x1="89941" y1="10059" x2="87500" y2="8691"/>
                        <a14:foregroundMark x1="89941" y1="6738" x2="85352" y2="6543"/>
                        <a14:backgroundMark x1="47266" y1="25977" x2="51270" y2="41797"/>
                        <a14:backgroundMark x1="40625" y1="21094" x2="36035" y2="39453"/>
                        <a14:backgroundMark x1="43262" y1="17188" x2="71680" y2="18164"/>
                        <a14:backgroundMark x1="72754" y1="21973" x2="68555" y2="47461"/>
                        <a14:backgroundMark x1="92773" y1="58301" x2="71191" y2="52734"/>
                        <a14:backgroundMark x1="9277" y1="55957" x2="62891" y2="56543"/>
                        <a14:backgroundMark x1="3125" y1="6543" x2="2832" y2="54590"/>
                        <a14:backgroundMark x1="20215" y1="4883" x2="49219" y2="5176"/>
                        <a14:backgroundMark x1="63477" y1="4199" x2="94336" y2="3320"/>
                        <a14:backgroundMark x1="95410" y1="4980" x2="95020" y2="46973"/>
                        <a14:backgroundMark x1="54688" y1="60254" x2="52930" y2="78223"/>
                        <a14:backgroundMark x1="17285" y1="11523" x2="16797" y2="13672"/>
                        <a14:backgroundMark x1="16504" y1="27539" x2="16797" y2="30176"/>
                        <a14:backgroundMark x1="12695" y1="92676" x2="89746" y2="93945"/>
                        <a14:backgroundMark x1="11719" y1="63965" x2="11719" y2="63965"/>
                        <a14:backgroundMark x1="95020" y1="76660" x2="95020" y2="76660"/>
                        <a14:backgroundMark x1="95020" y1="76855" x2="97168" y2="82227"/>
                        <a14:backgroundMark x1="73633" y1="67578" x2="79688" y2="67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13" y="332657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26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77196" y="3089748"/>
            <a:ext cx="6397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«Точкой старта» на данном пути является момент получения копии распоряжения на проведение проверки или уведомления о ее проведении, а в отдельных, предусмотренных законодательством случаях - непосредственное появление на объекте инспектора.</a:t>
            </a:r>
          </a:p>
        </p:txBody>
      </p:sp>
      <p:pic>
        <p:nvPicPr>
          <p:cNvPr id="6146" name="Picture 2" descr="E:\презентации\картинки и т.д\человечки\3D_Characters\3D (30)-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r="7538"/>
          <a:stretch/>
        </p:blipFill>
        <p:spPr bwMode="auto">
          <a:xfrm>
            <a:off x="6811898" y="4236360"/>
            <a:ext cx="2010030" cy="23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23832" y="5016078"/>
            <a:ext cx="58943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Посещение объекта инспектором в данном случае становится для предпринимателя большой неожиданностью и, в случае выявления нарушений, заканчивается вручением предписания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устранению нарушений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принятием установленных законодательством мер воздействия.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  3-ий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89" y="1934718"/>
            <a:ext cx="8694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Данный путь состоит из 5-ти действий (шагов) и характеризуется наибольшими,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сравнению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путями 1 и 2, материально-временными затратами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580958" y="557153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трелка вниз 44"/>
          <p:cNvSpPr/>
          <p:nvPr/>
        </p:nvSpPr>
        <p:spPr>
          <a:xfrm rot="16200000">
            <a:off x="1636025" y="897477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39395" y="859505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низ 46"/>
          <p:cNvSpPr/>
          <p:nvPr/>
        </p:nvSpPr>
        <p:spPr>
          <a:xfrm rot="16200000">
            <a:off x="3023175" y="897477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26545" y="859505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>
          <a:xfrm rot="16200000">
            <a:off x="4395595" y="897477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798965" y="859505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трелка вниз 50"/>
          <p:cNvSpPr/>
          <p:nvPr/>
        </p:nvSpPr>
        <p:spPr>
          <a:xfrm rot="16200000">
            <a:off x="5782745" y="897477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186115" y="859505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7164612" y="897473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567982" y="859501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Александр\Desktop\челы пож-PNG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9752" y1="8994" x2="59627" y2="7774"/>
                        <a14:foregroundMark x1="62112" y1="8689" x2="70186" y2="12957"/>
                        <a14:foregroundMark x1="72981" y1="17530" x2="83851" y2="22713"/>
                        <a14:foregroundMark x1="42236" y1="8079" x2="48137" y2="6555"/>
                        <a14:foregroundMark x1="58696" y1="8232" x2="50932" y2="6250"/>
                        <a14:foregroundMark x1="58696" y1="7012" x2="52174" y2="5793"/>
                        <a14:foregroundMark x1="49689" y1="6250" x2="42857" y2="6860"/>
                        <a14:foregroundMark x1="50000" y1="6555" x2="43168" y2="5793"/>
                        <a14:foregroundMark x1="51863" y1="6250" x2="47826" y2="5488"/>
                        <a14:foregroundMark x1="62733" y1="7622" x2="53416" y2="4726"/>
                        <a14:foregroundMark x1="53106" y1="5488" x2="45652" y2="5030"/>
                        <a14:foregroundMark x1="12112" y1="91616" x2="16149" y2="88720"/>
                        <a14:foregroundMark x1="13043" y1="89024" x2="9627" y2="89177"/>
                        <a14:backgroundMark x1="11801" y1="85366" x2="932" y2="87043"/>
                        <a14:backgroundMark x1="50000" y1="88567" x2="44410" y2="91616"/>
                        <a14:backgroundMark x1="90683" y1="93293" x2="71118" y2="98018"/>
                        <a14:backgroundMark x1="14286" y1="96341" x2="34161" y2="98323"/>
                        <a14:backgroundMark x1="2174" y1="84299" x2="3106" y2="97409"/>
                        <a14:backgroundMark x1="17702" y1="96189" x2="621" y2="96799"/>
                        <a14:backgroundMark x1="26087" y1="97256" x2="37888" y2="94055"/>
                        <a14:backgroundMark x1="51242" y1="81098" x2="50311" y2="85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65" y="2448214"/>
            <a:ext cx="1117639" cy="22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7446" y="5323478"/>
            <a:ext cx="1369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предписание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462742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2217989" y="3755273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7989" y="4032295"/>
            <a:ext cx="6505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выявления нарушений и привлечения к административной ответственности в виде штрафа – исполнить постановление в 60-ти -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дневный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срок.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7316" y="750681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316" y="1027703"/>
            <a:ext cx="667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Присутствовать при проведении проверки, обеспечить доступ инспектору в помещения и к требуемой документации.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316" y="1772816"/>
            <a:ext cx="60948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отличие от проверки, приведенной во 2-ом примере, в данном случае при проведении проверки будет проверяться соблюдение на объекте как технических (требований пожарной безопасности, изложенных в технических регламентах и нормативных документах по пожарной безопасности), так и организационных мероприятий, изложенных в Правилах противопожарного режима.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5-РАБОТА (ГУ МЧС РОССИИ по СПб)\ВСЕ ДЛЯ ПРЕЗЕНТАЦИЙ\человечки\Business - 3D people clipart photos\Business - 3D people clipart photos (1)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15104" y1="67383" x2="17318" y2="72949"/>
                        <a14:backgroundMark x1="67839" y1="82422" x2="62760" y2="85938"/>
                        <a14:backgroundMark x1="59766" y1="79590" x2="63932" y2="82715"/>
                        <a14:backgroundMark x1="55859" y1="75000" x2="57422" y2="77832"/>
                        <a14:backgroundMark x1="34766" y1="86914" x2="34766" y2="86914"/>
                        <a14:backgroundMark x1="29427" y1="89355" x2="31901" y2="90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07" y="1119636"/>
            <a:ext cx="1986840" cy="264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19672" y="5008234"/>
            <a:ext cx="6916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Стоит помнить: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административной ответственности за одно и тоже правонарушение могут быть привлечены как юридические, так и (или) должностные лица;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повторном выявлении нарушений, квалифицированных по 3 и 4 частям статьи 20.4 КоАП РФ, судом может быть назначено наказание в виде административного приостановления деятельности.</a:t>
            </a:r>
          </a:p>
        </p:txBody>
      </p:sp>
      <p:pic>
        <p:nvPicPr>
          <p:cNvPr id="9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8" y="5229200"/>
            <a:ext cx="895594" cy="89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86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-180528" y="4437112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4820959"/>
            <a:ext cx="6217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ыполнить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разработанный аудитором комплекс мер по обеспечению выполнения условий, при которых объект защиты будет соответствовать требованиям 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62840" y="523305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364" y="860519"/>
            <a:ext cx="7527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Принять меры по устранению нарушений требований пожарной безопасности, указанных во врученном предписании,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пригласить аудитора для оценки соответствия объекта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защиты требованиям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путем независимой оценки пожарного риска.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5075" y="2189182"/>
            <a:ext cx="64973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зданий, находящихся под охраной КГИОП, построенных до появления существующих требований пожарной безопасности или приспособленных под современное использование, выполнение всех предъявляемых требований объективно затруднительно или невозможно, для подобных случаев статьей 6 Федерального Закона 123-ФЗ предусмотрен вариативный подход к обеспечению пожарной безопасности.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4" y="2533406"/>
            <a:ext cx="895594" cy="89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лександр\Desktop\челы пож-PNG\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889" y1="32889" x2="47556" y2="89333"/>
                        <a14:foregroundMark x1="12000" y1="40444" x2="12000" y2="89333"/>
                        <a14:foregroundMark x1="68667" y1="34444" x2="81778" y2="43333"/>
                        <a14:foregroundMark x1="88889" y1="46889" x2="92444" y2="45111"/>
                        <a14:foregroundMark x1="93556" y1="45778" x2="94222" y2="48444"/>
                        <a14:foregroundMark x1="94222" y1="44667" x2="95778" y2="45111"/>
                        <a14:foregroundMark x1="96000" y1="47556" x2="96000" y2="48000"/>
                        <a14:foregroundMark x1="92889" y1="59778" x2="92444" y2="86444"/>
                        <a14:foregroundMark x1="40667" y1="29333" x2="33778" y2="28889"/>
                        <a14:foregroundMark x1="40667" y1="28000" x2="34000" y2="27778"/>
                        <a14:foregroundMark x1="40889" y1="28000" x2="41778" y2="29778"/>
                        <a14:foregroundMark x1="39556" y1="27778" x2="36444" y2="27333"/>
                        <a14:foregroundMark x1="13778" y1="54667" x2="16000" y2="58222"/>
                        <a14:foregroundMark x1="44444" y1="36000" x2="21778" y2="63778"/>
                        <a14:foregroundMark x1="5556" y1="29778" x2="47556" y2="30444"/>
                        <a14:foregroundMark x1="8889" y1="74444" x2="9333" y2="80000"/>
                        <a14:foregroundMark x1="81333" y1="83778" x2="82000" y2="88222"/>
                        <a14:backgroundMark x1="50444" y1="45111" x2="50444" y2="45111"/>
                        <a14:backgroundMark x1="50222" y1="41556" x2="50444" y2="51111"/>
                        <a14:backgroundMark x1="74000" y1="45778" x2="75333" y2="60222"/>
                        <a14:backgroundMark x1="70889" y1="41778" x2="73556" y2="44889"/>
                        <a14:backgroundMark x1="66667" y1="28444" x2="70667" y2="2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06" y="3733908"/>
            <a:ext cx="2819095" cy="281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71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259632" y="500456"/>
            <a:ext cx="650550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84948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Предъявить заключение о независимой оценке пожарного риска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(или) расчет пожарного риска должностному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лицу, проводящему проверку, в момент начала ее проведения (при ознакомлении с распоряжением).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5011" y="2132856"/>
            <a:ext cx="54591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Инспектор осуществит проверку расчета пожарного риска на предмет соответствия исходных данных, применяемых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асчете, фактическим данным и выполнение предписанных мероприятий, установленных противопожарным режимом. При принятии расчета пожарного риска нарушения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нережимного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характера, указанные в предписании, исключаются. Нарушения режимного характера к моменту проверки должны быть устранены.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95936" y="4708593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выполнении указанных условий предписание будет считаться выполненным, следующая плановая проверка, с учетом представленного заключения о независимой оценке пожарного риска, может быть спланирована не ранее чем через три года после поступления заключения в орган ГПН.</a:t>
            </a:r>
          </a:p>
        </p:txBody>
      </p:sp>
      <p:pic>
        <p:nvPicPr>
          <p:cNvPr id="3074" name="Picture 2" descr="D:\5-РАБОТА (ГУ МЧС РОССИИ по СПб)\ВСЕ ДЛЯ ПРЕЗЕНТАЦИЙ\человечки\век. 3д Люди\20 (2)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0031"/>
            <a:ext cx="2997492" cy="22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5-РАБОТА (ГУ МЧС РОССИИ по СПб)\ВСЕ ДЛЯ ПРЕЗЕНТАЦИЙ\человечки\век. 3д Люди\24-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51225"/>
            <a:ext cx="2860576" cy="21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3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6483" y="908720"/>
            <a:ext cx="5683618" cy="18002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Каждый предприниматель, независимо от формы собственности объекта защиты, который он использует в процессе осуществления своей деятельности, обязан соблюдать на нем требования пожарной безопасности, а за их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нарушение несет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ответственность, предусмотренную действующим законодательством.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дорожная карта\НУЖНОЕ\человечки\3D-человечки\wallpapers 19-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115" y1="53906" x2="34635" y2="55078"/>
                        <a14:foregroundMark x1="35156" y1="56445" x2="40104" y2="58496"/>
                        <a14:foregroundMark x1="39714" y1="54688" x2="41276" y2="55469"/>
                        <a14:foregroundMark x1="41146" y1="59668" x2="39063" y2="71191"/>
                        <a14:foregroundMark x1="34896" y1="85254" x2="32943" y2="86816"/>
                        <a14:foregroundMark x1="30599" y1="88965" x2="34635" y2="88184"/>
                        <a14:foregroundMark x1="48698" y1="53906" x2="47396" y2="66113"/>
                        <a14:foregroundMark x1="46875" y1="67578" x2="62109" y2="66797"/>
                        <a14:foregroundMark x1="62109" y1="66602" x2="62630" y2="60449"/>
                        <a14:foregroundMark x1="62630" y1="60352" x2="64583" y2="56250"/>
                        <a14:foregroundMark x1="64844" y1="56250" x2="69141" y2="52344"/>
                        <a14:backgroundMark x1="45182" y1="87109" x2="48828" y2="88281"/>
                        <a14:backgroundMark x1="58203" y1="86914" x2="61589" y2="85352"/>
                        <a14:backgroundMark x1="45182" y1="82227" x2="45182" y2="82227"/>
                        <a14:backgroundMark x1="30078" y1="84082" x2="30078" y2="84082"/>
                        <a14:backgroundMark x1="45443" y1="51563" x2="45443" y2="51563"/>
                        <a14:backgroundMark x1="34635" y1="50293" x2="34635" y2="50293"/>
                        <a14:backgroundMark x1="37760" y1="51660" x2="37760" y2="51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62" r="9841" b="7032"/>
          <a:stretch/>
        </p:blipFill>
        <p:spPr bwMode="auto">
          <a:xfrm>
            <a:off x="6588224" y="2642394"/>
            <a:ext cx="2364952" cy="388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32683" y="4077072"/>
            <a:ext cx="6059848" cy="2144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этом, каждый предприниматель при выполнении требований пожарной безопасности на своем объекте желает соблюсти принцип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МИНИМАКСа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«Минимумом средств – максимум пожарной безопасности». Как же этого достичь?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лександр\Desktop\челы пож-PNG\2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5041" y1="30500" x2="58264" y2="49833"/>
                        <a14:foregroundMark x1="45661" y1="30167" x2="49587" y2="36000"/>
                        <a14:foregroundMark x1="4752" y1="89500" x2="64256" y2="84667"/>
                        <a14:foregroundMark x1="1240" y1="86833" x2="40909" y2="27833"/>
                        <a14:foregroundMark x1="88223" y1="54500" x2="85744" y2="69000"/>
                        <a14:foregroundMark x1="94215" y1="35667" x2="93182" y2="8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0186"/>
            <a:ext cx="21491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957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364477" y="4349351"/>
            <a:ext cx="6059848" cy="2144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47936" y="530804"/>
            <a:ext cx="6059848" cy="2144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лександр\Desktop\челы пож-PNG\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889" y1="32889" x2="47556" y2="89333"/>
                        <a14:foregroundMark x1="12000" y1="40444" x2="12000" y2="89333"/>
                        <a14:foregroundMark x1="68667" y1="34444" x2="81778" y2="43333"/>
                        <a14:foregroundMark x1="88889" y1="46889" x2="92444" y2="45111"/>
                        <a14:foregroundMark x1="93556" y1="45778" x2="94222" y2="48444"/>
                        <a14:foregroundMark x1="94222" y1="44667" x2="95778" y2="45111"/>
                        <a14:foregroundMark x1="96000" y1="47556" x2="96000" y2="48000"/>
                        <a14:foregroundMark x1="92889" y1="59778" x2="92444" y2="86444"/>
                        <a14:foregroundMark x1="40667" y1="29333" x2="33778" y2="28889"/>
                        <a14:foregroundMark x1="40667" y1="28000" x2="34000" y2="27778"/>
                        <a14:foregroundMark x1="40889" y1="28000" x2="41778" y2="29778"/>
                        <a14:foregroundMark x1="39556" y1="27778" x2="36444" y2="27333"/>
                        <a14:foregroundMark x1="13778" y1="54667" x2="16000" y2="58222"/>
                        <a14:foregroundMark x1="44444" y1="36000" x2="21778" y2="63778"/>
                        <a14:foregroundMark x1="5556" y1="29778" x2="47556" y2="30444"/>
                        <a14:foregroundMark x1="8889" y1="74444" x2="9333" y2="80000"/>
                        <a14:foregroundMark x1="81333" y1="83778" x2="82000" y2="88222"/>
                        <a14:backgroundMark x1="50444" y1="45111" x2="50444" y2="45111"/>
                        <a14:backgroundMark x1="50222" y1="41556" x2="50444" y2="51111"/>
                        <a14:backgroundMark x1="74000" y1="45778" x2="75333" y2="60222"/>
                        <a14:backgroundMark x1="70889" y1="41778" x2="73556" y2="44889"/>
                        <a14:backgroundMark x1="66667" y1="28444" x2="70667" y2="2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2480" y="692696"/>
            <a:ext cx="5073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аконодательным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актом, определяющим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положения технического регулирования в области пожарной безопасности, является Федеральный закон от 22.07.2008 г. №123-ФЗ, он же устанавливает общие требования пожарной безопасности к объектам защиты.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Статьей 6 указанного закона предусмотрен вариативный подход к обеспечению пожарной безопасности объекта.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02" y="548680"/>
            <a:ext cx="2640267" cy="27768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59308" y="3334340"/>
            <a:ext cx="5489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Теперь собственник объекта сам вправе выбирать, выполнением какого из двух условий обеспечить пожарную безопасность объекта: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полном объеме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требования пожарной безопасности, установленные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соответствующими техническими регламентами,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нормативными документами по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полном объеме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требования пожарной безопасности,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установленные соответствующими техническими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регламентами,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комплекс мероприятий, при котором пожарный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риск не превышает допустимых значений, установленных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Федеральным законом 123-ФЗ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53763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6009988" y="3723699"/>
            <a:ext cx="794260" cy="3305701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elaxed" fov="5400000">
              <a:rot lat="16800000" lon="0" rev="0"/>
            </a:camera>
            <a:lightRig rig="threePt" dir="t">
              <a:rot lat="0" lon="0" rev="0"/>
            </a:lightRig>
          </a:scene3d>
          <a:sp3d extrusionH="120650" prstMaterial="softEdge">
            <a:bevelB w="101600" prst="riblet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092280" y="3742734"/>
            <a:ext cx="1008112" cy="318050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 fov="7200000">
              <a:rot lat="18000000" lon="17400000" rev="4200000"/>
            </a:camera>
            <a:lightRig rig="threePt" dir="t">
              <a:rot lat="0" lon="0" rev="0"/>
            </a:lightRig>
          </a:scene3d>
          <a:sp3d extrusionH="177800" prstMaterial="softEdge">
            <a:bevelB w="101600" prst="riblet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788024" y="4767849"/>
            <a:ext cx="1008112" cy="1636394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elaxedModerately" fov="2100000">
              <a:rot lat="13800000" lon="15000000" rev="6600000"/>
            </a:camera>
            <a:lightRig rig="threePt" dir="t">
              <a:rot lat="0" lon="0" rev="0"/>
            </a:lightRig>
          </a:scene3d>
          <a:sp3d extrusionH="63500" prstMaterial="softEdge">
            <a:bevelB w="101600" prst="riblet"/>
            <a:extrusionClr>
              <a:srgbClr val="00B050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лександр\Desktop\чел-2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79906"/>
            <a:ext cx="1872208" cy="180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620688"/>
            <a:ext cx="4968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образом, самым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понятным и простым способом обеспечения пожарной безопасности является самостоятельное изучение и добровольное выполнение требований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безопасности, содержащихся в соответствующих технических регламентах и так называемых «документах второго уровня» – сводах правил, а также в Правилах противопожарного режима в Российской Федерации.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140968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Если же это вызвало затруднения у предпринимателя, то двигаясь по карте далее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традициях былинного героя, оказывается у камня с тремя указателями на три дороги, с той лишь разницей, что следование шагами, указанными в карте, неминуемо позволит прийти к заведомо положительному результату – обеспечить пожарную безопасность объекта. А вот какие усилия, как временные, так и материальные, при этом придется приложить, зависит от выбранного пути.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1765"/>
            <a:ext cx="2928362" cy="22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881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434823" y="548680"/>
            <a:ext cx="828092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Достичь желаемого результата можно тремя путями – от короткого и простого,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 длинного и сложного, все зависит от «точки старта» - на какой стадии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предприниматель озадачился вопросом обеспечения пожарной безопасности.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4823" y="6005546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 короткий, а соответственно и простой – зеленый путь, а наиболее трудоемкий и затратный – красный. Рассмотрим их более детально.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160541" y="3518164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низ 19"/>
          <p:cNvSpPr/>
          <p:nvPr/>
        </p:nvSpPr>
        <p:spPr>
          <a:xfrm rot="16200000">
            <a:off x="1215608" y="3858488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18978" y="3820516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602758" y="3858488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06128" y="3820516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3975178" y="3858488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78548" y="3820516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5362328" y="3858488"/>
            <a:ext cx="285671" cy="46193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65698" y="3820516"/>
            <a:ext cx="864096" cy="53787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160539" y="2061475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низ 28"/>
          <p:cNvSpPr/>
          <p:nvPr/>
        </p:nvSpPr>
        <p:spPr>
          <a:xfrm rot="16200000">
            <a:off x="1215606" y="2401799"/>
            <a:ext cx="285671" cy="46193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18976" y="2363827"/>
            <a:ext cx="864096" cy="5378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2602756" y="2401799"/>
            <a:ext cx="285671" cy="46193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06126" y="2363827"/>
            <a:ext cx="864096" cy="5378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4388022" y="1525316"/>
            <a:ext cx="4140460" cy="2119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Отличаются между собой эти пути не только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количеством действий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шагов) и их сложностью, но и необходимыми материальными затратами.</a:t>
            </a:r>
          </a:p>
        </p:txBody>
      </p:sp>
      <p:pic>
        <p:nvPicPr>
          <p:cNvPr id="40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160538" y="4974856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трелка вниз 40"/>
          <p:cNvSpPr/>
          <p:nvPr/>
        </p:nvSpPr>
        <p:spPr>
          <a:xfrm rot="16200000">
            <a:off x="1215605" y="5315180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618975" y="5277208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602755" y="5315180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006125" y="5277208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3975175" y="5315180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378545" y="5277208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 вниз 46"/>
          <p:cNvSpPr/>
          <p:nvPr/>
        </p:nvSpPr>
        <p:spPr>
          <a:xfrm rot="16200000">
            <a:off x="5362325" y="5315180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765695" y="5277208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трелка вниз 48"/>
          <p:cNvSpPr/>
          <p:nvPr/>
        </p:nvSpPr>
        <p:spPr>
          <a:xfrm rot="16200000">
            <a:off x="6744192" y="5315176"/>
            <a:ext cx="285671" cy="4619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147562" y="5277204"/>
            <a:ext cx="864096" cy="5378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73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382842" y="3856337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«Точкой старта» на данном пути является момент времени, когда эксплуатируемый предпринимателем объект еще не попал в ежегодный план плановых проверок и в отношении него не назначены проверки соблюдения обязательных требований.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3167" y="2635524"/>
            <a:ext cx="6554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Данный путь состоит всего из 2-х действий (шагов) и является наиболее коротким и простым для предпринимателя.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Александр\Desktop\чел бегущ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67283" y1="6749" x2="67283" y2="6749"/>
                        <a14:backgroundMark x1="64865" y1="2362" x2="72119" y2="4387"/>
                        <a14:backgroundMark x1="57041" y1="7987" x2="61878" y2="1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637">
            <a:off x="2492357" y="1064080"/>
            <a:ext cx="903620" cy="114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 rot="16200000">
            <a:off x="3547424" y="1404404"/>
            <a:ext cx="285671" cy="46193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0794" y="1366432"/>
            <a:ext cx="864096" cy="5378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934574" y="1404404"/>
            <a:ext cx="285671" cy="46193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37944" y="1366432"/>
            <a:ext cx="864096" cy="53787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ПУТЬ  1-ый </a:t>
            </a:r>
          </a:p>
        </p:txBody>
      </p:sp>
      <p:pic>
        <p:nvPicPr>
          <p:cNvPr id="17" name="Picture 3" descr="H:\дорожная карта\НУЖНОЕ\человечки\век. 3д Люди\22-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7" y="3429000"/>
            <a:ext cx="3848000" cy="28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67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 1</a:t>
            </a:r>
          </a:p>
        </p:txBody>
      </p:sp>
      <p:pic>
        <p:nvPicPr>
          <p:cNvPr id="22" name="Picture 4" descr="H:\дорожная карта\НУЖНОЕ\человечки\3D-человечки\wallpapers 29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3636" y1="86078" x2="54848" y2="87267"/>
                        <a14:foregroundMark x1="56970" y1="86757" x2="56364" y2="87606"/>
                        <a14:foregroundMark x1="28788" y1="49915" x2="27273" y2="56027"/>
                        <a14:foregroundMark x1="26667" y1="56706" x2="28182" y2="59253"/>
                        <a14:foregroundMark x1="27879" y1="60272" x2="29697" y2="61630"/>
                        <a14:foregroundMark x1="31212" y1="62649" x2="31212" y2="62649"/>
                        <a14:foregroundMark x1="31818" y1="63667" x2="31818" y2="63667"/>
                        <a14:foregroundMark x1="30000" y1="64516" x2="30000" y2="64516"/>
                        <a14:foregroundMark x1="28182" y1="62309" x2="28182" y2="62309"/>
                        <a14:foregroundMark x1="26970" y1="61800" x2="26970" y2="61800"/>
                        <a14:foregroundMark x1="25455" y1="62139" x2="27273" y2="58065"/>
                        <a14:foregroundMark x1="25455" y1="55857" x2="26667" y2="53480"/>
                        <a14:foregroundMark x1="26667" y1="56197" x2="24848" y2="60102"/>
                        <a14:foregroundMark x1="34242" y1="39898" x2="25758" y2="53311"/>
                        <a14:foregroundMark x1="30000" y1="44822" x2="27273" y2="49745"/>
                        <a14:foregroundMark x1="33939" y1="39559" x2="28182" y2="46859"/>
                        <a14:foregroundMark x1="80000" y1="18506" x2="80000" y2="21732"/>
                        <a14:foregroundMark x1="26667" y1="27674" x2="22424" y2="24109"/>
                        <a14:foregroundMark x1="60000" y1="7131" x2="49091" y2="4754"/>
                        <a14:foregroundMark x1="47879" y1="5603" x2="38788" y2="9168"/>
                        <a14:foregroundMark x1="28788" y1="15280" x2="33636" y2="10357"/>
                        <a14:foregroundMark x1="24545" y1="18676" x2="26061" y2="13243"/>
                        <a14:foregroundMark x1="26970" y1="14261" x2="38182" y2="6282"/>
                        <a14:foregroundMark x1="43333" y1="5263" x2="40909" y2="5263"/>
                        <a14:foregroundMark x1="36667" y1="5433" x2="36667" y2="5772"/>
                        <a14:foregroundMark x1="33939" y1="7131" x2="33939" y2="7131"/>
                        <a14:foregroundMark x1="30000" y1="9338" x2="30000" y2="9338"/>
                        <a14:foregroundMark x1="26667" y1="10866" x2="26667" y2="10866"/>
                        <a14:foregroundMark x1="25455" y1="12564" x2="24848" y2="12564"/>
                        <a14:foregroundMark x1="23333" y1="13582" x2="23333" y2="13922"/>
                        <a14:foregroundMark x1="21818" y1="16299" x2="21818" y2="16299"/>
                        <a14:foregroundMark x1="20606" y1="18336" x2="20606" y2="18336"/>
                        <a14:foregroundMark x1="20909" y1="19355" x2="20909" y2="19355"/>
                        <a14:foregroundMark x1="33030" y1="6791" x2="33030" y2="6791"/>
                        <a14:foregroundMark x1="31818" y1="7810" x2="31212" y2="7810"/>
                        <a14:foregroundMark x1="29394" y1="8659" x2="29394" y2="8659"/>
                        <a14:foregroundMark x1="26970" y1="10017" x2="26970" y2="10017"/>
                        <a14:foregroundMark x1="25455" y1="11205" x2="25455" y2="11205"/>
                        <a14:foregroundMark x1="23939" y1="11885" x2="23939" y2="11885"/>
                        <a14:foregroundMark x1="23030" y1="13073" x2="23030" y2="13073"/>
                        <a14:foregroundMark x1="21515" y1="14431" x2="21515" y2="14431"/>
                        <a14:foregroundMark x1="43939" y1="4584" x2="43939" y2="4584"/>
                        <a14:foregroundMark x1="45455" y1="4075" x2="45455" y2="4075"/>
                        <a14:foregroundMark x1="42424" y1="4244" x2="42424" y2="4244"/>
                        <a14:foregroundMark x1="39394" y1="4584" x2="39394" y2="4584"/>
                        <a14:foregroundMark x1="37576" y1="4754" x2="37576" y2="4754"/>
                        <a14:foregroundMark x1="34545" y1="5263" x2="34545" y2="5263"/>
                        <a14:foregroundMark x1="31818" y1="5942" x2="31818" y2="5942"/>
                        <a14:foregroundMark x1="30303" y1="6961" x2="30303" y2="6961"/>
                        <a14:foregroundMark x1="28182" y1="7810" x2="28182" y2="7810"/>
                        <a14:foregroundMark x1="26061" y1="8659" x2="26061" y2="8659"/>
                        <a14:foregroundMark x1="24242" y1="10017" x2="24242" y2="10017"/>
                        <a14:foregroundMark x1="22121" y1="11036" x2="22121" y2="11036"/>
                        <a14:foregroundMark x1="20606" y1="13073" x2="20606" y2="13073"/>
                        <a14:backgroundMark x1="62727" y1="80136" x2="56970" y2="83701"/>
                        <a14:backgroundMark x1="57879" y1="90323" x2="55758" y2="93548"/>
                        <a14:backgroundMark x1="20606" y1="89643" x2="39091" y2="98981"/>
                        <a14:backgroundMark x1="65152" y1="55857" x2="66061" y2="60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28801"/>
            <a:ext cx="1372370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99592" y="57747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Пригласить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аудитора для оценки соответствия 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 защиты требованиям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путем независимой оценки пожарного риска.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67744" y="4595644"/>
            <a:ext cx="65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НЕ МОЖЕТ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проводить независимую оценку пожарного риска в отношении объекта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защиты: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котором этой организацией выполнялись другие работы и (или) услуги в области пожарной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принадлежит ей на праве собственности или ином законном основании.</a:t>
            </a:r>
          </a:p>
        </p:txBody>
      </p:sp>
      <p:pic>
        <p:nvPicPr>
          <p:cNvPr id="30" name="Picture 3" descr="H:\дорожная карта\PNG Files\triangle-alert-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05" y="4595644"/>
            <a:ext cx="1131860" cy="11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2191218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выборе аудитора необходимо знать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независимая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оценка пожарного риска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может быть проведена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организацией,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аккредитованной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области оценки соответствия объектов защиты установленным требованиям пожарной безопасности путем независимой оценки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пожарного риска.</a:t>
            </a:r>
          </a:p>
        </p:txBody>
      </p:sp>
    </p:spTree>
    <p:extLst>
      <p:ext uri="{BB962C8B-B14F-4D97-AF65-F5344CB8AC3E}">
        <p14:creationId xmlns:p14="http://schemas.microsoft.com/office/powerpoint/2010/main" val="4139337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1484784"/>
            <a:ext cx="625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проведет анализ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документов, характеризующих пожарную опасность объекта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защиты;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обследует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 защиты для получения объективной информации о состоянии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 пожарной безопасности, возможности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возникновения и развития пожара, а также для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оценки выполнения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соответствия объекта защиты требованиям пожарной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безопасности;</a:t>
            </a:r>
          </a:p>
        </p:txBody>
      </p:sp>
      <p:pic>
        <p:nvPicPr>
          <p:cNvPr id="1026" name="Picture 2" descr="D:\презентации\картинки и т.д\человечки\3D-человечки\wallpapers 28-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6" y="3403658"/>
            <a:ext cx="1716446" cy="30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39752" y="3903653"/>
            <a:ext cx="6342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необходимости, проведет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необходимые исследования, испытания, расчеты и экспертизы, в том числе расчеты по оценке пожарного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риска;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подготовит заключение с выводом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выполнении условий соответствия объекта защиты требованиям пожарной безопасности,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случае их невыполнения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 мер по обеспечению выполнения условий, при которых объект защиты будет соответствовать требованиям пожарной безопасности.</a:t>
            </a:r>
          </a:p>
        </p:txBody>
      </p:sp>
      <p:pic>
        <p:nvPicPr>
          <p:cNvPr id="1028" name="Picture 4" descr="D:\презентации\картинки и т.д\человечки\3D-человечки\wallpapers 11-м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229" y1="39232" x2="36697" y2="49794"/>
                        <a14:foregroundMark x1="16330" y1="18519" x2="16881" y2="72016"/>
                        <a14:foregroundMark x1="16330" y1="15912" x2="59083" y2="15226"/>
                        <a14:foregroundMark x1="52110" y1="53772" x2="53211" y2="53909"/>
                        <a14:foregroundMark x1="51376" y1="53361" x2="51376" y2="53361"/>
                        <a14:foregroundMark x1="74495" y1="12071" x2="66606" y2="22771"/>
                        <a14:foregroundMark x1="61835" y1="16324" x2="76147" y2="23182"/>
                        <a14:foregroundMark x1="63486" y1="77503" x2="64404" y2="81756"/>
                        <a14:foregroundMark x1="54862" y1="85048" x2="54862" y2="85048"/>
                        <a14:foregroundMark x1="54679" y1="83265" x2="54679" y2="83265"/>
                        <a14:foregroundMark x1="51376" y1="82716" x2="51376" y2="82716"/>
                        <a14:foregroundMark x1="50092" y1="84499" x2="50092" y2="84499"/>
                        <a14:foregroundMark x1="50459" y1="85322" x2="50459" y2="85322"/>
                        <a14:foregroundMark x1="53578" y1="82167" x2="53578" y2="82167"/>
                        <a14:foregroundMark x1="51743" y1="82030" x2="51743" y2="82030"/>
                        <a14:backgroundMark x1="54128" y1="76543" x2="57615" y2="79424"/>
                        <a14:backgroundMark x1="68991" y1="80521" x2="68991" y2="80521"/>
                        <a14:backgroundMark x1="71927" y1="84636" x2="71927" y2="84636"/>
                        <a14:backgroundMark x1="48807" y1="87106" x2="48807" y2="87106"/>
                        <a14:backgroundMark x1="69541" y1="83265" x2="69541" y2="83265"/>
                        <a14:backgroundMark x1="68807" y1="81893" x2="68807" y2="81893"/>
                        <a14:backgroundMark x1="69174" y1="79835" x2="69174" y2="79835"/>
                        <a14:backgroundMark x1="57982" y1="80247" x2="57982" y2="80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5232" r="6151" b="11329"/>
          <a:stretch/>
        </p:blipFill>
        <p:spPr bwMode="auto">
          <a:xfrm>
            <a:off x="6821975" y="1130243"/>
            <a:ext cx="1889428" cy="252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3" y="299246"/>
            <a:ext cx="824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ходе оценки соответствия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 защиты требованиям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путем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независимой оценки пожарного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риска предпринимателю ничего делать не нужно - все необходимое сделает аудитор:</a:t>
            </a:r>
          </a:p>
        </p:txBody>
      </p:sp>
    </p:spTree>
    <p:extLst>
      <p:ext uri="{BB962C8B-B14F-4D97-AF65-F5344CB8AC3E}">
        <p14:creationId xmlns:p14="http://schemas.microsoft.com/office/powerpoint/2010/main" val="4236064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4984" y="261586"/>
            <a:ext cx="8496944" cy="27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ШАГ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4984" y="57747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Выполнить разработанный аудитором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 мер по обеспечению выполнения условий, при которых объект защиты будет соответствовать требованиям пожарной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:\дорожная карта\НУЖНОЕ\человечки\3D-человечки\wallpapers 40-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190" y1="10463" x2="25190" y2="10463"/>
                        <a14:foregroundMark x1="72686" y1="20121" x2="75114" y2="36217"/>
                        <a14:foregroundMark x1="17147" y1="83300" x2="17147" y2="83300"/>
                        <a14:foregroundMark x1="82549" y1="86720" x2="82549" y2="86720"/>
                        <a14:foregroundMark x1="83915" y1="87726" x2="83915" y2="87726"/>
                        <a14:foregroundMark x1="86039" y1="86720" x2="86039" y2="86720"/>
                        <a14:backgroundMark x1="62367" y1="75855" x2="56146" y2="92958"/>
                        <a14:backgroundMark x1="17451" y1="96177" x2="76024" y2="96781"/>
                        <a14:backgroundMark x1="73596" y1="86720" x2="73596" y2="86720"/>
                        <a14:backgroundMark x1="75266" y1="85513" x2="75266" y2="85513"/>
                        <a14:backgroundMark x1="78149" y1="84909" x2="78149" y2="84909"/>
                        <a14:backgroundMark x1="22610" y1="82897" x2="22610" y2="82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17" r="9064"/>
          <a:stretch/>
        </p:blipFill>
        <p:spPr bwMode="auto">
          <a:xfrm>
            <a:off x="6228184" y="1412776"/>
            <a:ext cx="2199026" cy="20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4984" y="1833552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выполнения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предложенных аудитором мероприятий предприниматель получает на руки заключение с выводом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выполнении условий соответствия объекта защиты требованиям пожарной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безопасности.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8771" y="3473919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 поступления в орган государственного пожарного надзора заключения о независимой оценке пожарного риска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направляемого аудитором в течении 5 рабочих дней после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утверждения,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плановая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проверка в отношении объекта защиты может быть запланирована только по истечении трех лет со дня поступления заключения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H:\дорожная карта\НУЖНОЕ\человечки\век. 3д Люди\11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27559" y1="85302" x2="39370" y2="88714"/>
                        <a14:backgroundMark x1="36745" y1="85039" x2="43832" y2="87402"/>
                        <a14:backgroundMark x1="58793" y1="82415" x2="55643" y2="85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1" y="3631442"/>
            <a:ext cx="2121093" cy="212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дорожная карта\НУЖНОЕ\человечки\16-03  3d business people\41826464_S (2)-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0305" y1="30990" x2="77257" y2="43359"/>
                        <a14:foregroundMark x1="84056" y1="31510" x2="88980" y2="41667"/>
                        <a14:foregroundMark x1="87691" y1="46224" x2="87925" y2="51432"/>
                        <a14:foregroundMark x1="89215" y1="45573" x2="89683" y2="48307"/>
                        <a14:foregroundMark x1="48535" y1="78255" x2="51817" y2="77083"/>
                        <a14:backgroundMark x1="82884" y1="44141" x2="82884" y2="48958"/>
                        <a14:backgroundMark x1="63423" y1="521" x2="76202" y2="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95" y="5057464"/>
            <a:ext cx="1694970" cy="15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707414"/>
            <a:ext cx="52505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указанный период все вопросы пожарной безопасности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предприниматель может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решать с помощью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аудиторов, расценивая их как своих консультантов.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05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1745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ДОРОЖНАЯ КАРТА ДЛЯ ПРЕДПРИНИМАТЕЛЯ</vt:lpstr>
      <vt:lpstr>Каждый предприниматель, независимо от формы собственности объекта защиты, который он использует в процессе осуществления своей деятельности, обязан соблюдать на нем требования пожарной безопасности, а за их нарушение несет ответственность, предусмотренную действующим законодательством.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Sony</cp:lastModifiedBy>
  <cp:revision>251</cp:revision>
  <cp:lastPrinted>2013-10-28T07:16:34Z</cp:lastPrinted>
  <dcterms:created xsi:type="dcterms:W3CDTF">2013-10-27T20:48:20Z</dcterms:created>
  <dcterms:modified xsi:type="dcterms:W3CDTF">2013-11-25T12:11:30Z</dcterms:modified>
</cp:coreProperties>
</file>